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69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B84ACE-E87D-3747-AE52-395F3CBD464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6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A2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66"/>
  </p:normalViewPr>
  <p:slideViewPr>
    <p:cSldViewPr snapToGrid="0">
      <p:cViewPr varScale="1">
        <p:scale>
          <a:sx n="126" d="100"/>
          <a:sy n="126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ABB05-E192-4046-8D49-C313E28D837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6340AB9-4827-4D3D-A631-F3B333E1E597}">
      <dgm:prSet/>
      <dgm:spPr/>
      <dgm:t>
        <a:bodyPr/>
        <a:lstStyle/>
        <a:p>
          <a:pPr>
            <a:defRPr cap="all"/>
          </a:pPr>
          <a:r>
            <a:rPr lang="en-US" dirty="0"/>
            <a:t>Fat- F:24.2</a:t>
          </a:r>
        </a:p>
      </dgm:t>
    </dgm:pt>
    <dgm:pt modelId="{63E2F012-07E2-43D1-ACE8-A1EC65796CA3}" type="parTrans" cxnId="{4E551693-36AE-4B24-B7DE-5356906393EB}">
      <dgm:prSet/>
      <dgm:spPr/>
      <dgm:t>
        <a:bodyPr/>
        <a:lstStyle/>
        <a:p>
          <a:endParaRPr lang="en-US"/>
        </a:p>
      </dgm:t>
    </dgm:pt>
    <dgm:pt modelId="{96C1F528-0E06-4EFB-9E37-A43E2EAC703B}" type="sibTrans" cxnId="{4E551693-36AE-4B24-B7DE-5356906393EB}">
      <dgm:prSet/>
      <dgm:spPr/>
      <dgm:t>
        <a:bodyPr/>
        <a:lstStyle/>
        <a:p>
          <a:endParaRPr lang="en-US"/>
        </a:p>
      </dgm:t>
    </dgm:pt>
    <dgm:pt modelId="{809D6024-FCEE-414D-AA00-5EE545E44F90}">
      <dgm:prSet/>
      <dgm:spPr/>
      <dgm:t>
        <a:bodyPr/>
        <a:lstStyle/>
        <a:p>
          <a:pPr>
            <a:defRPr cap="all"/>
          </a:pPr>
          <a:r>
            <a:rPr lang="en-US" dirty="0"/>
            <a:t>Carbs-F:5.3</a:t>
          </a:r>
        </a:p>
      </dgm:t>
    </dgm:pt>
    <dgm:pt modelId="{DE12612D-BDD8-47F0-9DA1-18A44DBA1A41}" type="parTrans" cxnId="{7A001DB2-6DC5-433B-916C-64F0118571E5}">
      <dgm:prSet/>
      <dgm:spPr/>
      <dgm:t>
        <a:bodyPr/>
        <a:lstStyle/>
        <a:p>
          <a:endParaRPr lang="en-US"/>
        </a:p>
      </dgm:t>
    </dgm:pt>
    <dgm:pt modelId="{3E0AAAE0-F384-4ABC-8BEF-C46B7A4F2F29}" type="sibTrans" cxnId="{7A001DB2-6DC5-433B-916C-64F0118571E5}">
      <dgm:prSet/>
      <dgm:spPr/>
      <dgm:t>
        <a:bodyPr/>
        <a:lstStyle/>
        <a:p>
          <a:endParaRPr lang="en-US"/>
        </a:p>
      </dgm:t>
    </dgm:pt>
    <dgm:pt modelId="{AF41DEED-CFD0-409D-9D9C-513477CAB00F}">
      <dgm:prSet/>
      <dgm:spPr/>
      <dgm:t>
        <a:bodyPr/>
        <a:lstStyle/>
        <a:p>
          <a:pPr>
            <a:defRPr cap="all"/>
          </a:pPr>
          <a:r>
            <a:rPr lang="en-US" dirty="0"/>
            <a:t>Protein-F:10.6</a:t>
          </a:r>
        </a:p>
      </dgm:t>
    </dgm:pt>
    <dgm:pt modelId="{A433CA02-2624-4F05-A828-65A66A8CA36D}" type="parTrans" cxnId="{61CE234F-64B8-42DE-B666-063C77DD5AA0}">
      <dgm:prSet/>
      <dgm:spPr/>
      <dgm:t>
        <a:bodyPr/>
        <a:lstStyle/>
        <a:p>
          <a:endParaRPr lang="en-US"/>
        </a:p>
      </dgm:t>
    </dgm:pt>
    <dgm:pt modelId="{EA072425-7E05-4447-9DF9-7F9263F6FD9E}" type="sibTrans" cxnId="{61CE234F-64B8-42DE-B666-063C77DD5AA0}">
      <dgm:prSet/>
      <dgm:spPr/>
      <dgm:t>
        <a:bodyPr/>
        <a:lstStyle/>
        <a:p>
          <a:endParaRPr lang="en-US"/>
        </a:p>
      </dgm:t>
    </dgm:pt>
    <dgm:pt modelId="{CEFE4E7E-B8CB-4316-96D4-A047771D4581}" type="pres">
      <dgm:prSet presAssocID="{F15ABB05-E192-4046-8D49-C313E28D8377}" presName="root" presStyleCnt="0">
        <dgm:presLayoutVars>
          <dgm:dir/>
          <dgm:resizeHandles val="exact"/>
        </dgm:presLayoutVars>
      </dgm:prSet>
      <dgm:spPr/>
    </dgm:pt>
    <dgm:pt modelId="{44B93AF3-1862-4FC3-9467-158D91EC2401}" type="pres">
      <dgm:prSet presAssocID="{D6340AB9-4827-4D3D-A631-F3B333E1E597}" presName="compNode" presStyleCnt="0"/>
      <dgm:spPr/>
    </dgm:pt>
    <dgm:pt modelId="{F3A0416C-425E-47F9-BA8B-C27A4B6BB0EC}" type="pres">
      <dgm:prSet presAssocID="{D6340AB9-4827-4D3D-A631-F3B333E1E597}" presName="iconBgRect" presStyleLbl="bgShp" presStyleIdx="0" presStyleCnt="3"/>
      <dgm:spPr/>
    </dgm:pt>
    <dgm:pt modelId="{39DC550B-D400-4A82-8C17-0EAB6C90D814}" type="pres">
      <dgm:prSet presAssocID="{D6340AB9-4827-4D3D-A631-F3B333E1E59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934839DB-AC1B-40FE-8AFC-C9DC7A05A9BE}" type="pres">
      <dgm:prSet presAssocID="{D6340AB9-4827-4D3D-A631-F3B333E1E597}" presName="spaceRect" presStyleCnt="0"/>
      <dgm:spPr/>
    </dgm:pt>
    <dgm:pt modelId="{C85E9F73-4962-4EBF-903A-8205EB27DD6F}" type="pres">
      <dgm:prSet presAssocID="{D6340AB9-4827-4D3D-A631-F3B333E1E597}" presName="textRect" presStyleLbl="revTx" presStyleIdx="0" presStyleCnt="3">
        <dgm:presLayoutVars>
          <dgm:chMax val="1"/>
          <dgm:chPref val="1"/>
        </dgm:presLayoutVars>
      </dgm:prSet>
      <dgm:spPr/>
    </dgm:pt>
    <dgm:pt modelId="{29D4729B-D8A0-4D7D-BE7F-A3775A9B2223}" type="pres">
      <dgm:prSet presAssocID="{96C1F528-0E06-4EFB-9E37-A43E2EAC703B}" presName="sibTrans" presStyleCnt="0"/>
      <dgm:spPr/>
    </dgm:pt>
    <dgm:pt modelId="{981BE77F-F1C4-4096-940E-4F9763EEBAB4}" type="pres">
      <dgm:prSet presAssocID="{809D6024-FCEE-414D-AA00-5EE545E44F90}" presName="compNode" presStyleCnt="0"/>
      <dgm:spPr/>
    </dgm:pt>
    <dgm:pt modelId="{6C22F253-A777-4C7F-8FFB-A33B500CC304}" type="pres">
      <dgm:prSet presAssocID="{809D6024-FCEE-414D-AA00-5EE545E44F90}" presName="iconBgRect" presStyleLbl="bgShp" presStyleIdx="1" presStyleCnt="3"/>
      <dgm:spPr/>
    </dgm:pt>
    <dgm:pt modelId="{33782B30-165C-4568-8A67-366D7C1DBE93}" type="pres">
      <dgm:prSet presAssocID="{809D6024-FCEE-414D-AA00-5EE545E44F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nut"/>
        </a:ext>
      </dgm:extLst>
    </dgm:pt>
    <dgm:pt modelId="{1565CF80-0CD2-4A67-9990-E075BE97C4D6}" type="pres">
      <dgm:prSet presAssocID="{809D6024-FCEE-414D-AA00-5EE545E44F90}" presName="spaceRect" presStyleCnt="0"/>
      <dgm:spPr/>
    </dgm:pt>
    <dgm:pt modelId="{0AA001BA-57D3-46AF-8EC8-6DC9AA73FF46}" type="pres">
      <dgm:prSet presAssocID="{809D6024-FCEE-414D-AA00-5EE545E44F90}" presName="textRect" presStyleLbl="revTx" presStyleIdx="1" presStyleCnt="3">
        <dgm:presLayoutVars>
          <dgm:chMax val="1"/>
          <dgm:chPref val="1"/>
        </dgm:presLayoutVars>
      </dgm:prSet>
      <dgm:spPr/>
    </dgm:pt>
    <dgm:pt modelId="{77E9D3F2-7A7E-45B3-A72F-B4F09C50957F}" type="pres">
      <dgm:prSet presAssocID="{3E0AAAE0-F384-4ABC-8BEF-C46B7A4F2F29}" presName="sibTrans" presStyleCnt="0"/>
      <dgm:spPr/>
    </dgm:pt>
    <dgm:pt modelId="{9226EBB3-99DA-4062-93A0-6ABDB6D402A1}" type="pres">
      <dgm:prSet presAssocID="{AF41DEED-CFD0-409D-9D9C-513477CAB00F}" presName="compNode" presStyleCnt="0"/>
      <dgm:spPr/>
    </dgm:pt>
    <dgm:pt modelId="{BA1DC80A-C492-4F36-A96B-0A8CAB30B42F}" type="pres">
      <dgm:prSet presAssocID="{AF41DEED-CFD0-409D-9D9C-513477CAB00F}" presName="iconBgRect" presStyleLbl="bgShp" presStyleIdx="2" presStyleCnt="3"/>
      <dgm:spPr/>
    </dgm:pt>
    <dgm:pt modelId="{26AEAAD5-D935-4D7E-B541-7720A594838D}" type="pres">
      <dgm:prSet presAssocID="{AF41DEED-CFD0-409D-9D9C-513477CAB00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5125B2FD-BFA8-4E37-BB7A-0A7CAB124137}" type="pres">
      <dgm:prSet presAssocID="{AF41DEED-CFD0-409D-9D9C-513477CAB00F}" presName="spaceRect" presStyleCnt="0"/>
      <dgm:spPr/>
    </dgm:pt>
    <dgm:pt modelId="{B71C47C5-6FEB-4874-ACF6-2B5CB0BCE7AD}" type="pres">
      <dgm:prSet presAssocID="{AF41DEED-CFD0-409D-9D9C-513477CAB00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97F0A31-9107-4A82-89D1-0F7376C31969}" type="presOf" srcId="{F15ABB05-E192-4046-8D49-C313E28D8377}" destId="{CEFE4E7E-B8CB-4316-96D4-A047771D4581}" srcOrd="0" destOrd="0" presId="urn:microsoft.com/office/officeart/2018/5/layout/IconCircleLabelList"/>
    <dgm:cxn modelId="{61CE234F-64B8-42DE-B666-063C77DD5AA0}" srcId="{F15ABB05-E192-4046-8D49-C313E28D8377}" destId="{AF41DEED-CFD0-409D-9D9C-513477CAB00F}" srcOrd="2" destOrd="0" parTransId="{A433CA02-2624-4F05-A828-65A66A8CA36D}" sibTransId="{EA072425-7E05-4447-9DF9-7F9263F6FD9E}"/>
    <dgm:cxn modelId="{9CBE7E71-C4D8-4A41-B6E4-63107F5C7B22}" type="presOf" srcId="{D6340AB9-4827-4D3D-A631-F3B333E1E597}" destId="{C85E9F73-4962-4EBF-903A-8205EB27DD6F}" srcOrd="0" destOrd="0" presId="urn:microsoft.com/office/officeart/2018/5/layout/IconCircleLabelList"/>
    <dgm:cxn modelId="{4E551693-36AE-4B24-B7DE-5356906393EB}" srcId="{F15ABB05-E192-4046-8D49-C313E28D8377}" destId="{D6340AB9-4827-4D3D-A631-F3B333E1E597}" srcOrd="0" destOrd="0" parTransId="{63E2F012-07E2-43D1-ACE8-A1EC65796CA3}" sibTransId="{96C1F528-0E06-4EFB-9E37-A43E2EAC703B}"/>
    <dgm:cxn modelId="{25B62A95-E636-457E-8FD3-33D1F23EFBA3}" type="presOf" srcId="{AF41DEED-CFD0-409D-9D9C-513477CAB00F}" destId="{B71C47C5-6FEB-4874-ACF6-2B5CB0BCE7AD}" srcOrd="0" destOrd="0" presId="urn:microsoft.com/office/officeart/2018/5/layout/IconCircleLabelList"/>
    <dgm:cxn modelId="{2379D795-FD8C-436A-BBB7-FCA505454A20}" type="presOf" srcId="{809D6024-FCEE-414D-AA00-5EE545E44F90}" destId="{0AA001BA-57D3-46AF-8EC8-6DC9AA73FF46}" srcOrd="0" destOrd="0" presId="urn:microsoft.com/office/officeart/2018/5/layout/IconCircleLabelList"/>
    <dgm:cxn modelId="{7A001DB2-6DC5-433B-916C-64F0118571E5}" srcId="{F15ABB05-E192-4046-8D49-C313E28D8377}" destId="{809D6024-FCEE-414D-AA00-5EE545E44F90}" srcOrd="1" destOrd="0" parTransId="{DE12612D-BDD8-47F0-9DA1-18A44DBA1A41}" sibTransId="{3E0AAAE0-F384-4ABC-8BEF-C46B7A4F2F29}"/>
    <dgm:cxn modelId="{08A46B05-0757-4343-AAD8-9E5892C211C1}" type="presParOf" srcId="{CEFE4E7E-B8CB-4316-96D4-A047771D4581}" destId="{44B93AF3-1862-4FC3-9467-158D91EC2401}" srcOrd="0" destOrd="0" presId="urn:microsoft.com/office/officeart/2018/5/layout/IconCircleLabelList"/>
    <dgm:cxn modelId="{BFE75D56-D548-451A-B64F-78ADBD7CD905}" type="presParOf" srcId="{44B93AF3-1862-4FC3-9467-158D91EC2401}" destId="{F3A0416C-425E-47F9-BA8B-C27A4B6BB0EC}" srcOrd="0" destOrd="0" presId="urn:microsoft.com/office/officeart/2018/5/layout/IconCircleLabelList"/>
    <dgm:cxn modelId="{AB815184-2FCC-43C6-AAAA-DC7461ED788A}" type="presParOf" srcId="{44B93AF3-1862-4FC3-9467-158D91EC2401}" destId="{39DC550B-D400-4A82-8C17-0EAB6C90D814}" srcOrd="1" destOrd="0" presId="urn:microsoft.com/office/officeart/2018/5/layout/IconCircleLabelList"/>
    <dgm:cxn modelId="{5BF54B22-A6E3-4D73-ADC9-046D5C0EB1BB}" type="presParOf" srcId="{44B93AF3-1862-4FC3-9467-158D91EC2401}" destId="{934839DB-AC1B-40FE-8AFC-C9DC7A05A9BE}" srcOrd="2" destOrd="0" presId="urn:microsoft.com/office/officeart/2018/5/layout/IconCircleLabelList"/>
    <dgm:cxn modelId="{C1DBA3B9-7797-4897-B103-346C73653A05}" type="presParOf" srcId="{44B93AF3-1862-4FC3-9467-158D91EC2401}" destId="{C85E9F73-4962-4EBF-903A-8205EB27DD6F}" srcOrd="3" destOrd="0" presId="urn:microsoft.com/office/officeart/2018/5/layout/IconCircleLabelList"/>
    <dgm:cxn modelId="{AAAF0E5F-F5EF-4160-B669-4C37AEBA4893}" type="presParOf" srcId="{CEFE4E7E-B8CB-4316-96D4-A047771D4581}" destId="{29D4729B-D8A0-4D7D-BE7F-A3775A9B2223}" srcOrd="1" destOrd="0" presId="urn:microsoft.com/office/officeart/2018/5/layout/IconCircleLabelList"/>
    <dgm:cxn modelId="{3ACA35AD-6332-4F29-9519-EFF7934619E6}" type="presParOf" srcId="{CEFE4E7E-B8CB-4316-96D4-A047771D4581}" destId="{981BE77F-F1C4-4096-940E-4F9763EEBAB4}" srcOrd="2" destOrd="0" presId="urn:microsoft.com/office/officeart/2018/5/layout/IconCircleLabelList"/>
    <dgm:cxn modelId="{1853905E-87FD-4DC6-AF90-E2EBB02568C4}" type="presParOf" srcId="{981BE77F-F1C4-4096-940E-4F9763EEBAB4}" destId="{6C22F253-A777-4C7F-8FFB-A33B500CC304}" srcOrd="0" destOrd="0" presId="urn:microsoft.com/office/officeart/2018/5/layout/IconCircleLabelList"/>
    <dgm:cxn modelId="{43F38901-9E05-4AC7-90F6-0900A38CF0F6}" type="presParOf" srcId="{981BE77F-F1C4-4096-940E-4F9763EEBAB4}" destId="{33782B30-165C-4568-8A67-366D7C1DBE93}" srcOrd="1" destOrd="0" presId="urn:microsoft.com/office/officeart/2018/5/layout/IconCircleLabelList"/>
    <dgm:cxn modelId="{8E51F946-4CD8-4E04-BEB3-D460EC794810}" type="presParOf" srcId="{981BE77F-F1C4-4096-940E-4F9763EEBAB4}" destId="{1565CF80-0CD2-4A67-9990-E075BE97C4D6}" srcOrd="2" destOrd="0" presId="urn:microsoft.com/office/officeart/2018/5/layout/IconCircleLabelList"/>
    <dgm:cxn modelId="{B2CCEC1B-8B0F-4805-9AD0-3DBC93CCD802}" type="presParOf" srcId="{981BE77F-F1C4-4096-940E-4F9763EEBAB4}" destId="{0AA001BA-57D3-46AF-8EC8-6DC9AA73FF46}" srcOrd="3" destOrd="0" presId="urn:microsoft.com/office/officeart/2018/5/layout/IconCircleLabelList"/>
    <dgm:cxn modelId="{11448DAA-1ABD-4876-954A-1A16709E0C19}" type="presParOf" srcId="{CEFE4E7E-B8CB-4316-96D4-A047771D4581}" destId="{77E9D3F2-7A7E-45B3-A72F-B4F09C50957F}" srcOrd="3" destOrd="0" presId="urn:microsoft.com/office/officeart/2018/5/layout/IconCircleLabelList"/>
    <dgm:cxn modelId="{B93831E9-35C1-4930-B97D-54B9B62517A6}" type="presParOf" srcId="{CEFE4E7E-B8CB-4316-96D4-A047771D4581}" destId="{9226EBB3-99DA-4062-93A0-6ABDB6D402A1}" srcOrd="4" destOrd="0" presId="urn:microsoft.com/office/officeart/2018/5/layout/IconCircleLabelList"/>
    <dgm:cxn modelId="{1CA55672-9AB3-496E-B084-CC0D0D0D7EA0}" type="presParOf" srcId="{9226EBB3-99DA-4062-93A0-6ABDB6D402A1}" destId="{BA1DC80A-C492-4F36-A96B-0A8CAB30B42F}" srcOrd="0" destOrd="0" presId="urn:microsoft.com/office/officeart/2018/5/layout/IconCircleLabelList"/>
    <dgm:cxn modelId="{D107DCF5-6986-4402-8783-6F8DAB8EC330}" type="presParOf" srcId="{9226EBB3-99DA-4062-93A0-6ABDB6D402A1}" destId="{26AEAAD5-D935-4D7E-B541-7720A594838D}" srcOrd="1" destOrd="0" presId="urn:microsoft.com/office/officeart/2018/5/layout/IconCircleLabelList"/>
    <dgm:cxn modelId="{B9F0E016-ED20-4F40-9DA9-355D25AD5854}" type="presParOf" srcId="{9226EBB3-99DA-4062-93A0-6ABDB6D402A1}" destId="{5125B2FD-BFA8-4E37-BB7A-0A7CAB124137}" srcOrd="2" destOrd="0" presId="urn:microsoft.com/office/officeart/2018/5/layout/IconCircleLabelList"/>
    <dgm:cxn modelId="{8C8F9D3E-BFB6-48C3-9E68-7C4D8BE83ACF}" type="presParOf" srcId="{9226EBB3-99DA-4062-93A0-6ABDB6D402A1}" destId="{B71C47C5-6FEB-4874-ACF6-2B5CB0BCE7A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C08F24-105C-48A5-9D31-8F35F5C53C70}" type="doc">
      <dgm:prSet loTypeId="urn:microsoft.com/office/officeart/2005/8/layout/vList2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535C6D7-61AA-47EC-8F56-545EA086A2CF}">
      <dgm:prSet/>
      <dgm:spPr>
        <a:solidFill>
          <a:srgbClr val="FF2600"/>
        </a:solidFill>
      </dgm:spPr>
      <dgm:t>
        <a:bodyPr/>
        <a:lstStyle/>
        <a:p>
          <a:r>
            <a:rPr lang="en-US"/>
            <a:t>Fats –Normal good. Tasty. More expensive. </a:t>
          </a:r>
        </a:p>
      </dgm:t>
    </dgm:pt>
    <dgm:pt modelId="{254B2C03-5EAA-4C41-A5B9-D7DF660BCC6C}" type="parTrans" cxnId="{D73367E6-D3E3-4B3B-AD6E-2BB5862EA2B1}">
      <dgm:prSet/>
      <dgm:spPr/>
      <dgm:t>
        <a:bodyPr/>
        <a:lstStyle/>
        <a:p>
          <a:endParaRPr lang="en-US"/>
        </a:p>
      </dgm:t>
    </dgm:pt>
    <dgm:pt modelId="{140BB1D8-12DC-4BDB-B637-058567D31443}" type="sibTrans" cxnId="{D73367E6-D3E3-4B3B-AD6E-2BB5862EA2B1}">
      <dgm:prSet/>
      <dgm:spPr/>
      <dgm:t>
        <a:bodyPr/>
        <a:lstStyle/>
        <a:p>
          <a:endParaRPr lang="en-US"/>
        </a:p>
      </dgm:t>
    </dgm:pt>
    <dgm:pt modelId="{B1A79F29-A349-4F81-B41E-71A1AB8C026D}">
      <dgm:prSet/>
      <dgm:spPr>
        <a:solidFill>
          <a:srgbClr val="0070C0"/>
        </a:solidFill>
      </dgm:spPr>
      <dgm:t>
        <a:bodyPr/>
        <a:lstStyle/>
        <a:p>
          <a:r>
            <a:rPr lang="en-US"/>
            <a:t>Protein - Normal good. Tasty. More expensive. </a:t>
          </a:r>
        </a:p>
      </dgm:t>
    </dgm:pt>
    <dgm:pt modelId="{9D111AE1-7A75-4693-B4B1-6B4952924A6A}" type="parTrans" cxnId="{3768445D-1CEA-441D-AF37-C0B731693C9D}">
      <dgm:prSet/>
      <dgm:spPr/>
      <dgm:t>
        <a:bodyPr/>
        <a:lstStyle/>
        <a:p>
          <a:endParaRPr lang="en-US"/>
        </a:p>
      </dgm:t>
    </dgm:pt>
    <dgm:pt modelId="{7658B27A-2BED-4892-8025-5D2EEB30FC74}" type="sibTrans" cxnId="{3768445D-1CEA-441D-AF37-C0B731693C9D}">
      <dgm:prSet/>
      <dgm:spPr/>
      <dgm:t>
        <a:bodyPr/>
        <a:lstStyle/>
        <a:p>
          <a:endParaRPr lang="en-US"/>
        </a:p>
      </dgm:t>
    </dgm:pt>
    <dgm:pt modelId="{7BBA85BC-1D7B-489D-9EE9-FCA78A34ED7E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Carbs - Inferior good. Economic choices.</a:t>
          </a:r>
        </a:p>
      </dgm:t>
    </dgm:pt>
    <dgm:pt modelId="{9BB9985F-21A1-40E8-B181-F008A4F9983A}" type="parTrans" cxnId="{D98150A2-008E-4634-8BFE-F7251B81724B}">
      <dgm:prSet/>
      <dgm:spPr/>
      <dgm:t>
        <a:bodyPr/>
        <a:lstStyle/>
        <a:p>
          <a:endParaRPr lang="en-US"/>
        </a:p>
      </dgm:t>
    </dgm:pt>
    <dgm:pt modelId="{E5E8DDB3-DB07-47F5-9060-B572CADA7890}" type="sibTrans" cxnId="{D98150A2-008E-4634-8BFE-F7251B81724B}">
      <dgm:prSet/>
      <dgm:spPr/>
      <dgm:t>
        <a:bodyPr/>
        <a:lstStyle/>
        <a:p>
          <a:endParaRPr lang="en-US"/>
        </a:p>
      </dgm:t>
    </dgm:pt>
    <dgm:pt modelId="{489A7B7C-1EA6-F84A-BBA9-DD5BB6B51AAA}">
      <dgm:prSet/>
      <dgm:spPr>
        <a:solidFill>
          <a:srgbClr val="0070C0"/>
        </a:solidFill>
      </dgm:spPr>
      <dgm:t>
        <a:bodyPr/>
        <a:lstStyle/>
        <a:p>
          <a:r>
            <a:rPr lang="en-US"/>
            <a:t>Wine - Normal good. Can be very expensive. Superfluous.</a:t>
          </a:r>
        </a:p>
      </dgm:t>
    </dgm:pt>
    <dgm:pt modelId="{AA40B01F-E854-DD4B-AE9A-21D88A63D2F1}" type="parTrans" cxnId="{3495C7FA-F79B-4545-B935-903C3363C46B}">
      <dgm:prSet/>
      <dgm:spPr/>
      <dgm:t>
        <a:bodyPr/>
        <a:lstStyle/>
        <a:p>
          <a:endParaRPr lang="en-US"/>
        </a:p>
      </dgm:t>
    </dgm:pt>
    <dgm:pt modelId="{AA7CC488-1FBB-2749-9B99-FFADBE916614}" type="sibTrans" cxnId="{3495C7FA-F79B-4545-B935-903C3363C46B}">
      <dgm:prSet/>
      <dgm:spPr/>
      <dgm:t>
        <a:bodyPr/>
        <a:lstStyle/>
        <a:p>
          <a:endParaRPr lang="en-US"/>
        </a:p>
      </dgm:t>
    </dgm:pt>
    <dgm:pt modelId="{D0C6A625-6EB5-124C-A084-17D084AA6D34}">
      <dgm:prSet/>
      <dgm:spPr>
        <a:solidFill>
          <a:srgbClr val="FF0000"/>
        </a:solidFill>
      </dgm:spPr>
      <dgm:t>
        <a:bodyPr/>
        <a:lstStyle/>
        <a:p>
          <a:r>
            <a:rPr lang="en-US"/>
            <a:t>Ready Made - Anyone at anytime.</a:t>
          </a:r>
        </a:p>
      </dgm:t>
    </dgm:pt>
    <dgm:pt modelId="{28BD74A0-04E2-A446-8361-E41482F45A5A}" type="parTrans" cxnId="{B5151B1B-B69D-C648-AA63-D3CA76CF641C}">
      <dgm:prSet/>
      <dgm:spPr/>
      <dgm:t>
        <a:bodyPr/>
        <a:lstStyle/>
        <a:p>
          <a:endParaRPr lang="en-US"/>
        </a:p>
      </dgm:t>
    </dgm:pt>
    <dgm:pt modelId="{3A2D74CC-E74B-1144-B43F-55CFE7B3736C}" type="sibTrans" cxnId="{B5151B1B-B69D-C648-AA63-D3CA76CF641C}">
      <dgm:prSet/>
      <dgm:spPr/>
      <dgm:t>
        <a:bodyPr/>
        <a:lstStyle/>
        <a:p>
          <a:endParaRPr lang="en-US"/>
        </a:p>
      </dgm:t>
    </dgm:pt>
    <dgm:pt modelId="{36DB1151-1C0B-7441-90E4-A106D4AC5659}" type="pres">
      <dgm:prSet presAssocID="{58C08F24-105C-48A5-9D31-8F35F5C53C70}" presName="linear" presStyleCnt="0">
        <dgm:presLayoutVars>
          <dgm:animLvl val="lvl"/>
          <dgm:resizeHandles val="exact"/>
        </dgm:presLayoutVars>
      </dgm:prSet>
      <dgm:spPr/>
    </dgm:pt>
    <dgm:pt modelId="{DDB701D2-7CFC-5745-A6BC-36F586F037A4}" type="pres">
      <dgm:prSet presAssocID="{4535C6D7-61AA-47EC-8F56-545EA086A2C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483B3C0-EB32-C24E-94D6-A1681F6500A7}" type="pres">
      <dgm:prSet presAssocID="{140BB1D8-12DC-4BDB-B637-058567D31443}" presName="spacer" presStyleCnt="0"/>
      <dgm:spPr/>
    </dgm:pt>
    <dgm:pt modelId="{25AAFFC0-BA29-0D47-A287-E29A9BFC23BD}" type="pres">
      <dgm:prSet presAssocID="{B1A79F29-A349-4F81-B41E-71A1AB8C026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5A950F9-44DE-4A49-BBA8-95DA696BCCD0}" type="pres">
      <dgm:prSet presAssocID="{7658B27A-2BED-4892-8025-5D2EEB30FC74}" presName="spacer" presStyleCnt="0"/>
      <dgm:spPr/>
    </dgm:pt>
    <dgm:pt modelId="{17AEFB21-2FB0-FD4F-9B62-8819E5D9DC87}" type="pres">
      <dgm:prSet presAssocID="{7BBA85BC-1D7B-489D-9EE9-FCA78A34ED7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9E39C8-DBA7-8E4D-BBCD-C56DBE62109D}" type="pres">
      <dgm:prSet presAssocID="{E5E8DDB3-DB07-47F5-9060-B572CADA7890}" presName="spacer" presStyleCnt="0"/>
      <dgm:spPr/>
    </dgm:pt>
    <dgm:pt modelId="{2473D7A5-C9BA-D645-BE4C-E41376EA51A1}" type="pres">
      <dgm:prSet presAssocID="{489A7B7C-1EA6-F84A-BBA9-DD5BB6B51AA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1269EA7-2A1E-9E47-9F05-2ECD450E5508}" type="pres">
      <dgm:prSet presAssocID="{AA7CC488-1FBB-2749-9B99-FFADBE916614}" presName="spacer" presStyleCnt="0"/>
      <dgm:spPr/>
    </dgm:pt>
    <dgm:pt modelId="{39EE33D9-85AF-9747-9048-65DEA0752BA4}" type="pres">
      <dgm:prSet presAssocID="{D0C6A625-6EB5-124C-A084-17D084AA6D3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5151B1B-B69D-C648-AA63-D3CA76CF641C}" srcId="{58C08F24-105C-48A5-9D31-8F35F5C53C70}" destId="{D0C6A625-6EB5-124C-A084-17D084AA6D34}" srcOrd="4" destOrd="0" parTransId="{28BD74A0-04E2-A446-8361-E41482F45A5A}" sibTransId="{3A2D74CC-E74B-1144-B43F-55CFE7B3736C}"/>
    <dgm:cxn modelId="{CDC29C37-E02A-6840-9A20-345DC59407FE}" type="presOf" srcId="{7BBA85BC-1D7B-489D-9EE9-FCA78A34ED7E}" destId="{17AEFB21-2FB0-FD4F-9B62-8819E5D9DC87}" srcOrd="0" destOrd="0" presId="urn:microsoft.com/office/officeart/2005/8/layout/vList2"/>
    <dgm:cxn modelId="{A0636442-CDE2-AA46-AB1B-A74AE7CC893E}" type="presOf" srcId="{489A7B7C-1EA6-F84A-BBA9-DD5BB6B51AAA}" destId="{2473D7A5-C9BA-D645-BE4C-E41376EA51A1}" srcOrd="0" destOrd="0" presId="urn:microsoft.com/office/officeart/2005/8/layout/vList2"/>
    <dgm:cxn modelId="{3768445D-1CEA-441D-AF37-C0B731693C9D}" srcId="{58C08F24-105C-48A5-9D31-8F35F5C53C70}" destId="{B1A79F29-A349-4F81-B41E-71A1AB8C026D}" srcOrd="1" destOrd="0" parTransId="{9D111AE1-7A75-4693-B4B1-6B4952924A6A}" sibTransId="{7658B27A-2BED-4892-8025-5D2EEB30FC74}"/>
    <dgm:cxn modelId="{1D179568-8F66-FD4B-B833-12A961FABE43}" type="presOf" srcId="{B1A79F29-A349-4F81-B41E-71A1AB8C026D}" destId="{25AAFFC0-BA29-0D47-A287-E29A9BFC23BD}" srcOrd="0" destOrd="0" presId="urn:microsoft.com/office/officeart/2005/8/layout/vList2"/>
    <dgm:cxn modelId="{918C887A-56C4-D641-A4CF-9BC4695317D5}" type="presOf" srcId="{58C08F24-105C-48A5-9D31-8F35F5C53C70}" destId="{36DB1151-1C0B-7441-90E4-A106D4AC5659}" srcOrd="0" destOrd="0" presId="urn:microsoft.com/office/officeart/2005/8/layout/vList2"/>
    <dgm:cxn modelId="{D98150A2-008E-4634-8BFE-F7251B81724B}" srcId="{58C08F24-105C-48A5-9D31-8F35F5C53C70}" destId="{7BBA85BC-1D7B-489D-9EE9-FCA78A34ED7E}" srcOrd="2" destOrd="0" parTransId="{9BB9985F-21A1-40E8-B181-F008A4F9983A}" sibTransId="{E5E8DDB3-DB07-47F5-9060-B572CADA7890}"/>
    <dgm:cxn modelId="{690CD3AD-C5F1-394B-83C0-14D8A8B76118}" type="presOf" srcId="{D0C6A625-6EB5-124C-A084-17D084AA6D34}" destId="{39EE33D9-85AF-9747-9048-65DEA0752BA4}" srcOrd="0" destOrd="0" presId="urn:microsoft.com/office/officeart/2005/8/layout/vList2"/>
    <dgm:cxn modelId="{087E3BDE-6897-A24D-9719-F8B5277BA414}" type="presOf" srcId="{4535C6D7-61AA-47EC-8F56-545EA086A2CF}" destId="{DDB701D2-7CFC-5745-A6BC-36F586F037A4}" srcOrd="0" destOrd="0" presId="urn:microsoft.com/office/officeart/2005/8/layout/vList2"/>
    <dgm:cxn modelId="{D73367E6-D3E3-4B3B-AD6E-2BB5862EA2B1}" srcId="{58C08F24-105C-48A5-9D31-8F35F5C53C70}" destId="{4535C6D7-61AA-47EC-8F56-545EA086A2CF}" srcOrd="0" destOrd="0" parTransId="{254B2C03-5EAA-4C41-A5B9-D7DF660BCC6C}" sibTransId="{140BB1D8-12DC-4BDB-B637-058567D31443}"/>
    <dgm:cxn modelId="{3495C7FA-F79B-4545-B935-903C3363C46B}" srcId="{58C08F24-105C-48A5-9D31-8F35F5C53C70}" destId="{489A7B7C-1EA6-F84A-BBA9-DD5BB6B51AAA}" srcOrd="3" destOrd="0" parTransId="{AA40B01F-E854-DD4B-AE9A-21D88A63D2F1}" sibTransId="{AA7CC488-1FBB-2749-9B99-FFADBE916614}"/>
    <dgm:cxn modelId="{04C86FA4-AD9F-2B42-A974-DFDB9BCF3805}" type="presParOf" srcId="{36DB1151-1C0B-7441-90E4-A106D4AC5659}" destId="{DDB701D2-7CFC-5745-A6BC-36F586F037A4}" srcOrd="0" destOrd="0" presId="urn:microsoft.com/office/officeart/2005/8/layout/vList2"/>
    <dgm:cxn modelId="{B6FE34CC-0357-554B-84FD-0E1318068546}" type="presParOf" srcId="{36DB1151-1C0B-7441-90E4-A106D4AC5659}" destId="{5483B3C0-EB32-C24E-94D6-A1681F6500A7}" srcOrd="1" destOrd="0" presId="urn:microsoft.com/office/officeart/2005/8/layout/vList2"/>
    <dgm:cxn modelId="{7770EF0C-C6A8-E647-BE14-08138BD249AF}" type="presParOf" srcId="{36DB1151-1C0B-7441-90E4-A106D4AC5659}" destId="{25AAFFC0-BA29-0D47-A287-E29A9BFC23BD}" srcOrd="2" destOrd="0" presId="urn:microsoft.com/office/officeart/2005/8/layout/vList2"/>
    <dgm:cxn modelId="{D35325CE-9086-9249-BED9-C3C272563037}" type="presParOf" srcId="{36DB1151-1C0B-7441-90E4-A106D4AC5659}" destId="{B5A950F9-44DE-4A49-BBA8-95DA696BCCD0}" srcOrd="3" destOrd="0" presId="urn:microsoft.com/office/officeart/2005/8/layout/vList2"/>
    <dgm:cxn modelId="{9922B846-6D5D-0C49-838D-8D9708FB8461}" type="presParOf" srcId="{36DB1151-1C0B-7441-90E4-A106D4AC5659}" destId="{17AEFB21-2FB0-FD4F-9B62-8819E5D9DC87}" srcOrd="4" destOrd="0" presId="urn:microsoft.com/office/officeart/2005/8/layout/vList2"/>
    <dgm:cxn modelId="{53DCAD5D-8D15-A74E-9DA2-FF83534821F1}" type="presParOf" srcId="{36DB1151-1C0B-7441-90E4-A106D4AC5659}" destId="{209E39C8-DBA7-8E4D-BBCD-C56DBE62109D}" srcOrd="5" destOrd="0" presId="urn:microsoft.com/office/officeart/2005/8/layout/vList2"/>
    <dgm:cxn modelId="{3B43891E-3899-9D46-8B90-CCF9E91660A6}" type="presParOf" srcId="{36DB1151-1C0B-7441-90E4-A106D4AC5659}" destId="{2473D7A5-C9BA-D645-BE4C-E41376EA51A1}" srcOrd="6" destOrd="0" presId="urn:microsoft.com/office/officeart/2005/8/layout/vList2"/>
    <dgm:cxn modelId="{11104464-EE26-A64D-8100-43956E251499}" type="presParOf" srcId="{36DB1151-1C0B-7441-90E4-A106D4AC5659}" destId="{D1269EA7-2A1E-9E47-9F05-2ECD450E5508}" srcOrd="7" destOrd="0" presId="urn:microsoft.com/office/officeart/2005/8/layout/vList2"/>
    <dgm:cxn modelId="{A444A31E-1CAD-7546-A5A9-7A72799670A8}" type="presParOf" srcId="{36DB1151-1C0B-7441-90E4-A106D4AC5659}" destId="{39EE33D9-85AF-9747-9048-65DEA0752B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0416C-425E-47F9-BA8B-C27A4B6BB0EC}">
      <dsp:nvSpPr>
        <dsp:cNvPr id="0" name=""/>
        <dsp:cNvSpPr/>
      </dsp:nvSpPr>
      <dsp:spPr>
        <a:xfrm>
          <a:off x="624000" y="163717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C550B-D400-4A82-8C17-0EAB6C90D814}">
      <dsp:nvSpPr>
        <dsp:cNvPr id="0" name=""/>
        <dsp:cNvSpPr/>
      </dsp:nvSpPr>
      <dsp:spPr>
        <a:xfrm>
          <a:off x="1004250" y="543968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E9F73-4962-4EBF-903A-8205EB27DD6F}">
      <dsp:nvSpPr>
        <dsp:cNvPr id="0" name=""/>
        <dsp:cNvSpPr/>
      </dsp:nvSpPr>
      <dsp:spPr>
        <a:xfrm>
          <a:off x="53625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/>
            <a:t>Fat- F:24.2</a:t>
          </a:r>
        </a:p>
      </dsp:txBody>
      <dsp:txXfrm>
        <a:off x="53625" y="2503718"/>
        <a:ext cx="2925000" cy="720000"/>
      </dsp:txXfrm>
    </dsp:sp>
    <dsp:sp modelId="{6C22F253-A777-4C7F-8FFB-A33B500CC304}">
      <dsp:nvSpPr>
        <dsp:cNvPr id="0" name=""/>
        <dsp:cNvSpPr/>
      </dsp:nvSpPr>
      <dsp:spPr>
        <a:xfrm>
          <a:off x="4060875" y="163717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82B30-165C-4568-8A67-366D7C1DBE93}">
      <dsp:nvSpPr>
        <dsp:cNvPr id="0" name=""/>
        <dsp:cNvSpPr/>
      </dsp:nvSpPr>
      <dsp:spPr>
        <a:xfrm>
          <a:off x="4441125" y="543968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001BA-57D3-46AF-8EC8-6DC9AA73FF46}">
      <dsp:nvSpPr>
        <dsp:cNvPr id="0" name=""/>
        <dsp:cNvSpPr/>
      </dsp:nvSpPr>
      <dsp:spPr>
        <a:xfrm>
          <a:off x="3490500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/>
            <a:t>Carbs-F:5.3</a:t>
          </a:r>
        </a:p>
      </dsp:txBody>
      <dsp:txXfrm>
        <a:off x="3490500" y="2503718"/>
        <a:ext cx="2925000" cy="720000"/>
      </dsp:txXfrm>
    </dsp:sp>
    <dsp:sp modelId="{BA1DC80A-C492-4F36-A96B-0A8CAB30B42F}">
      <dsp:nvSpPr>
        <dsp:cNvPr id="0" name=""/>
        <dsp:cNvSpPr/>
      </dsp:nvSpPr>
      <dsp:spPr>
        <a:xfrm>
          <a:off x="7497750" y="163717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EAAD5-D935-4D7E-B541-7720A594838D}">
      <dsp:nvSpPr>
        <dsp:cNvPr id="0" name=""/>
        <dsp:cNvSpPr/>
      </dsp:nvSpPr>
      <dsp:spPr>
        <a:xfrm>
          <a:off x="7878000" y="543968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C47C5-6FEB-4874-ACF6-2B5CB0BCE7AD}">
      <dsp:nvSpPr>
        <dsp:cNvPr id="0" name=""/>
        <dsp:cNvSpPr/>
      </dsp:nvSpPr>
      <dsp:spPr>
        <a:xfrm>
          <a:off x="6927375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/>
            <a:t>Protein-F:10.6</a:t>
          </a:r>
        </a:p>
      </dsp:txBody>
      <dsp:txXfrm>
        <a:off x="6927375" y="2503718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701D2-7CFC-5745-A6BC-36F586F037A4}">
      <dsp:nvSpPr>
        <dsp:cNvPr id="0" name=""/>
        <dsp:cNvSpPr/>
      </dsp:nvSpPr>
      <dsp:spPr>
        <a:xfrm>
          <a:off x="0" y="17664"/>
          <a:ext cx="9923767" cy="575639"/>
        </a:xfrm>
        <a:prstGeom prst="roundRect">
          <a:avLst/>
        </a:prstGeom>
        <a:solidFill>
          <a:srgbClr val="FF2600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Fats –Normal good. Tasty. More expensive. </a:t>
          </a:r>
        </a:p>
      </dsp:txBody>
      <dsp:txXfrm>
        <a:off x="28100" y="45764"/>
        <a:ext cx="9867567" cy="519439"/>
      </dsp:txXfrm>
    </dsp:sp>
    <dsp:sp modelId="{25AAFFC0-BA29-0D47-A287-E29A9BFC23BD}">
      <dsp:nvSpPr>
        <dsp:cNvPr id="0" name=""/>
        <dsp:cNvSpPr/>
      </dsp:nvSpPr>
      <dsp:spPr>
        <a:xfrm>
          <a:off x="0" y="662424"/>
          <a:ext cx="9923767" cy="575639"/>
        </a:xfrm>
        <a:prstGeom prst="roundRect">
          <a:avLst/>
        </a:prstGeom>
        <a:solidFill>
          <a:srgbClr val="0070C0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Protein - Normal good. Tasty. More expensive. </a:t>
          </a:r>
        </a:p>
      </dsp:txBody>
      <dsp:txXfrm>
        <a:off x="28100" y="690524"/>
        <a:ext cx="9867567" cy="519439"/>
      </dsp:txXfrm>
    </dsp:sp>
    <dsp:sp modelId="{17AEFB21-2FB0-FD4F-9B62-8819E5D9DC87}">
      <dsp:nvSpPr>
        <dsp:cNvPr id="0" name=""/>
        <dsp:cNvSpPr/>
      </dsp:nvSpPr>
      <dsp:spPr>
        <a:xfrm>
          <a:off x="0" y="1307184"/>
          <a:ext cx="9923767" cy="575639"/>
        </a:xfrm>
        <a:prstGeom prst="roundRect">
          <a:avLst/>
        </a:prstGeom>
        <a:solidFill>
          <a:srgbClr val="FF0000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Carbs - Inferior good. Economic choices.</a:t>
          </a:r>
        </a:p>
      </dsp:txBody>
      <dsp:txXfrm>
        <a:off x="28100" y="1335284"/>
        <a:ext cx="9867567" cy="519439"/>
      </dsp:txXfrm>
    </dsp:sp>
    <dsp:sp modelId="{2473D7A5-C9BA-D645-BE4C-E41376EA51A1}">
      <dsp:nvSpPr>
        <dsp:cNvPr id="0" name=""/>
        <dsp:cNvSpPr/>
      </dsp:nvSpPr>
      <dsp:spPr>
        <a:xfrm>
          <a:off x="0" y="1951944"/>
          <a:ext cx="9923767" cy="575639"/>
        </a:xfrm>
        <a:prstGeom prst="roundRect">
          <a:avLst/>
        </a:prstGeom>
        <a:solidFill>
          <a:srgbClr val="0070C0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Wine - Normal good. Can be very expensive. Superfluous.</a:t>
          </a:r>
        </a:p>
      </dsp:txBody>
      <dsp:txXfrm>
        <a:off x="28100" y="1980044"/>
        <a:ext cx="9867567" cy="519439"/>
      </dsp:txXfrm>
    </dsp:sp>
    <dsp:sp modelId="{39EE33D9-85AF-9747-9048-65DEA0752BA4}">
      <dsp:nvSpPr>
        <dsp:cNvPr id="0" name=""/>
        <dsp:cNvSpPr/>
      </dsp:nvSpPr>
      <dsp:spPr>
        <a:xfrm>
          <a:off x="0" y="2596704"/>
          <a:ext cx="9923767" cy="575639"/>
        </a:xfrm>
        <a:prstGeom prst="roundRect">
          <a:avLst/>
        </a:prstGeom>
        <a:solidFill>
          <a:srgbClr val="FF0000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Ready Made - Anyone at anytime.</a:t>
          </a:r>
        </a:p>
      </dsp:txBody>
      <dsp:txXfrm>
        <a:off x="28100" y="2624804"/>
        <a:ext cx="9867567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C1B9B-2240-DE47-A90F-E464690E2AAD}" type="datetimeFigureOut">
              <a:rPr lang="en-US" smtClean="0"/>
              <a:t>4/13/24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97D4E-FF10-FE4B-B2EC-F89965219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5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27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continue </a:t>
            </a:r>
            <a:r>
              <a:rPr lang="en-US" dirty="0" err="1"/>
              <a:t>rb</a:t>
            </a:r>
            <a:r>
              <a:rPr lang="en-US" dirty="0"/>
              <a:t> in analysis. </a:t>
            </a:r>
          </a:p>
          <a:p>
            <a:r>
              <a:rPr lang="en-US" dirty="0"/>
              <a:t>I perf an on the prop of the nutrient types in a purchase by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6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can assume that the propensity to spend might go up in the holidays, we might lead to believe that w is a normal good.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94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11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20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income increases, proportion of carbs in purchases decreases indicating an inferior good. </a:t>
            </a:r>
          </a:p>
          <a:p>
            <a:r>
              <a:rPr lang="en-US" dirty="0"/>
              <a:t>regression results confirm statistical significance.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47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income increases, proportion of fats in purchases increases indicating a normal good. </a:t>
            </a:r>
          </a:p>
          <a:p>
            <a:r>
              <a:rPr lang="en-US" dirty="0"/>
              <a:t>regression results confirm statistical significance.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42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income increases, proportion of protein in purchases increases indicating a normal good. </a:t>
            </a:r>
          </a:p>
          <a:p>
            <a:r>
              <a:rPr lang="en-US" dirty="0"/>
              <a:t>regression results confirm statistical significance.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32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income increases, proportion of wine  in purchases increases indicating a normal good. </a:t>
            </a:r>
          </a:p>
          <a:p>
            <a:r>
              <a:rPr lang="en-US" dirty="0"/>
              <a:t>regression results confirm statistical significance.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3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we do not see any linear trend when it comes to ready made and income suggesting that there might not be an income effect at 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1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year of data in 2015</a:t>
            </a:r>
          </a:p>
          <a:p>
            <a:r>
              <a:rPr lang="en-US" dirty="0"/>
              <a:t>Limitations assumptions Biases.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14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rectangle is a variable. </a:t>
            </a:r>
          </a:p>
          <a:p>
            <a:r>
              <a:rPr lang="en-US" dirty="0"/>
              <a:t>For each row of data....</a:t>
            </a:r>
          </a:p>
          <a:p>
            <a:endParaRPr lang="en-US" dirty="0"/>
          </a:p>
          <a:p>
            <a:r>
              <a:rPr lang="en-US" dirty="0"/>
              <a:t>nutrients e is calories and weight</a:t>
            </a:r>
          </a:p>
          <a:p>
            <a:r>
              <a:rPr lang="en-US" dirty="0"/>
              <a:t>cat e is e in categories and prop weight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2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in quantity demanded due to a change in income. </a:t>
            </a:r>
          </a:p>
          <a:p>
            <a:r>
              <a:rPr lang="en-US" dirty="0"/>
              <a:t>change in spending habits.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08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whether there's seasonality in Nutrient types.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Calories by month in a typical purchase.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20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patterns found fats and carbs.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4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category is month in this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04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7D4E-FF10-FE4B-B2EC-F899652197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7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openxmlformats.org/officeDocument/2006/relationships/image" Target="../media/image1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0.xml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8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EB42-18CF-E69F-949A-E03A31BF4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3883741"/>
            <a:ext cx="8676222" cy="1335959"/>
          </a:xfrm>
        </p:spPr>
        <p:txBody>
          <a:bodyPr>
            <a:normAutofit/>
          </a:bodyPr>
          <a:lstStyle/>
          <a:p>
            <a:r>
              <a:rPr lang="en-US" dirty="0"/>
              <a:t>Income Effects on Food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19AFC-81B7-E14E-73FE-A45A444F8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295900"/>
            <a:ext cx="8676222" cy="682113"/>
          </a:xfrm>
        </p:spPr>
        <p:txBody>
          <a:bodyPr>
            <a:normAutofit/>
          </a:bodyPr>
          <a:lstStyle/>
          <a:p>
            <a:r>
              <a:rPr lang="en-US" dirty="0"/>
              <a:t>How money changes our habits.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E45CCA-70F4-3187-0FFC-B67C42696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1334" y="1895205"/>
            <a:ext cx="6769332" cy="1912336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C22C05C5-54F8-9EBE-D144-76A666CCA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7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6"/>
    </mc:Choice>
    <mc:Fallback>
      <p:transition spd="slow" advTm="8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A4A37-BF71-A8B6-4355-98C2EBAA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Seasonality of the Proportion of Fat in a purchase </a:t>
            </a:r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BB3017E-D933-3546-480E-9FD1A3C08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2544" y="1116045"/>
            <a:ext cx="5915570" cy="4606549"/>
          </a:xfrm>
          <a:prstGeom prst="rect">
            <a:avLst/>
          </a:prstGeo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A8A76DA0-1F36-3C89-8D9D-6B6B197A4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67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562"/>
    </mc:Choice>
    <mc:Fallback>
      <p:transition spd="slow" advTm="15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B6F8C-8351-17F6-9B10-35CE8DC3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499574" cy="38404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Seasonality of the Proportion of Carbs in a purchase 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4AD54127-ED0F-D5CB-8038-D9B6183C7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2544" y="1116045"/>
            <a:ext cx="5915570" cy="4606549"/>
          </a:xfrm>
          <a:prstGeom prst="rect">
            <a:avLst/>
          </a:prstGeo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1DD71D4E-0EEB-A869-ABCC-13FADC6E56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5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308"/>
    </mc:Choice>
    <mc:Fallback>
      <p:transition spd="slow" advTm="11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45381-1D2D-FE01-751C-5578D311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Seasonality of the Proportion of Protein in a purchase 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C3AF34D-81D3-3B47-A843-0E301A01C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2544" y="1146755"/>
            <a:ext cx="5915570" cy="4545129"/>
          </a:xfrm>
          <a:prstGeom prst="rect">
            <a:avLst/>
          </a:prstGeo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47E4E535-0AC8-136B-A411-BD60EB8D5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237"/>
    </mc:Choice>
    <mc:Fallback>
      <p:transition spd="slow" advTm="13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F7A8-2A84-04FA-71C6-D9CD8842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ANOVA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E6DDC3-480C-C33E-767E-FF112100F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146266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6" name="Audio 25">
            <a:extLst>
              <a:ext uri="{FF2B5EF4-FFF2-40B4-BE49-F238E27FC236}">
                <a16:creationId xmlns:a16="http://schemas.microsoft.com/office/drawing/2014/main" id="{AED3F4CA-2599-75E3-F1B4-E77CE31DF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1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68"/>
    </mc:Choice>
    <mc:Fallback>
      <p:transition spd="slow" advTm="2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7231-E1E0-8DDB-8E50-563564B7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2. Seasonality of food categories</a:t>
            </a:r>
          </a:p>
        </p:txBody>
      </p:sp>
      <p:pic>
        <p:nvPicPr>
          <p:cNvPr id="5" name="Picture 4" descr="Open bags of varieties grain seeds">
            <a:extLst>
              <a:ext uri="{FF2B5EF4-FFF2-40B4-BE49-F238E27FC236}">
                <a16:creationId xmlns:a16="http://schemas.microsoft.com/office/drawing/2014/main" id="{6B6D909F-D14C-DEC5-2A16-4967C3077D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36" b="25348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pic>
        <p:nvPicPr>
          <p:cNvPr id="17" name="Audio 16">
            <a:extLst>
              <a:ext uri="{FF2B5EF4-FFF2-40B4-BE49-F238E27FC236}">
                <a16:creationId xmlns:a16="http://schemas.microsoft.com/office/drawing/2014/main" id="{104FD08B-A0AE-5B38-AD48-C8E826EC31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2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8"/>
    </mc:Choice>
    <mc:Fallback>
      <p:transition spd="slow" advTm="5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B6A0B-406C-86B2-D50C-11985629C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Wine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94AA31-B3C6-B8F2-7BC7-B62358C4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Proportion of wine in purchases pics up during holidays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F: 11.2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Normal good?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E0AB6189-15C3-D1A7-3CB3-FE8FA3CA9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041" y="1115267"/>
            <a:ext cx="5497351" cy="4283039"/>
          </a:xfrm>
          <a:prstGeom prst="rect">
            <a:avLst/>
          </a:prstGeom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E2CC9DCA-A436-7095-BB30-0AE443BD0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88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996"/>
    </mc:Choice>
    <mc:Fallback>
      <p:transition spd="slow" advTm="29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04E99-A256-1411-FF5D-060EDED2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Ready made Meals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33D3D3-E7DE-F8DA-998B-5EE48CBE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Proportions seem to decrease around holidays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differences in means not statistically significant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F: 1.2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P-</a:t>
            </a:r>
            <a:r>
              <a:rPr lang="en-US" sz="18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val</a:t>
            </a:r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8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nov</a:t>
            </a:r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-Dec: 0.15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Effect size: 0.37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Income Effect?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graph on a computer screen&#10;&#10;Description automatically generated">
            <a:extLst>
              <a:ext uri="{FF2B5EF4-FFF2-40B4-BE49-F238E27FC236}">
                <a16:creationId xmlns:a16="http://schemas.microsoft.com/office/drawing/2014/main" id="{7C478EB2-7F64-3572-DEE1-A25E788BD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626" y="1127899"/>
            <a:ext cx="5934182" cy="4257775"/>
          </a:xfrm>
          <a:prstGeom prst="rect">
            <a:avLst/>
          </a:prstGeom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8E76637E-92B4-AC9E-21CE-F0B9A59F5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55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2362"/>
    </mc:Choice>
    <mc:Fallback>
      <p:transition spd="slow" advTm="32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8D9FA-E599-2369-8BF7-BEF38B5D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Potential Income effects?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9A908-39D8-2A2B-F286-FA81481A8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90600"/>
            <a:ext cx="3191623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Evidence of seasonality could indicate income effects occurring.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Audio 17">
            <a:extLst>
              <a:ext uri="{FF2B5EF4-FFF2-40B4-BE49-F238E27FC236}">
                <a16:creationId xmlns:a16="http://schemas.microsoft.com/office/drawing/2014/main" id="{DF6198D8-B3A0-6B67-48D4-B00CD85BBA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7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3"/>
    </mc:Choice>
    <mc:Fallback>
      <p:transition spd="slow" advTm="3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0CD8F-F093-5F5A-B9E1-359B8E7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Income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D26333-62C0-AE01-1130-A93311FB4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ONS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Median Weekly Income by Borough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Top 3, bottom 3 in 2015. 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F625888-62EE-1BCA-2ABA-2C273A9B5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626" y="1350430"/>
            <a:ext cx="5934182" cy="3812712"/>
          </a:xfrm>
          <a:prstGeom prst="rect">
            <a:avLst/>
          </a:prstGeom>
        </p:spPr>
      </p:pic>
      <p:pic>
        <p:nvPicPr>
          <p:cNvPr id="24" name="Audio 23">
            <a:extLst>
              <a:ext uri="{FF2B5EF4-FFF2-40B4-BE49-F238E27FC236}">
                <a16:creationId xmlns:a16="http://schemas.microsoft.com/office/drawing/2014/main" id="{F692949B-4CB6-1A92-4B52-327F8A14F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9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067"/>
    </mc:Choice>
    <mc:Fallback>
      <p:transition spd="slow" advTm="17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5E799-011E-88C3-080D-062B1F1E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Additional Literature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C47B3-FB5F-2CA7-A50D-51C5C8D1D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90600"/>
            <a:ext cx="3191623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Xu et al (2020) found evidence that lower income families in China relied on carbs.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extLst>
              <a:ext uri="{FF2B5EF4-FFF2-40B4-BE49-F238E27FC236}">
                <a16:creationId xmlns:a16="http://schemas.microsoft.com/office/drawing/2014/main" id="{43369E57-211A-1F00-C113-038E33556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1"/>
    </mc:Choice>
    <mc:Fallback>
      <p:transition spd="slow" advTm="11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05BB-9708-F0A6-E9C2-1EE83FC0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Purchase Data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18322-E13D-5033-AA72-26886B4AD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year of data</a:t>
            </a:r>
          </a:p>
          <a:p>
            <a:r>
              <a:rPr lang="en-US" dirty="0"/>
              <a:t>Club card users </a:t>
            </a:r>
          </a:p>
          <a:p>
            <a:r>
              <a:rPr lang="en-US" dirty="0"/>
              <a:t>Purchased items do not necessarily reflect consumption</a:t>
            </a:r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1A9B4AB9-3716-50EA-D28B-C044ADE4E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05"/>
    </mc:Choice>
    <mc:Fallback>
      <p:transition spd="slow" advTm="29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E92D4-DFAA-0A0C-BEA0-271DB725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Carbs vs Income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2574ED-181A-80B6-B477-1A8B3CAA2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Negative trend indicating inferior good. 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Regression results stat significant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Adjusted R-Squared: 0.48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P-</a:t>
            </a:r>
            <a:r>
              <a:rPr lang="en-US" sz="18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val</a:t>
            </a:r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: 0 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710C3F3F-D0B3-02AA-9AD8-AF26443BC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681" y="1115267"/>
            <a:ext cx="5582071" cy="4283039"/>
          </a:xfrm>
          <a:prstGeom prst="rect">
            <a:avLst/>
          </a:prstGeom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0183DEF4-BF0E-EED6-5DA3-A1AC85691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64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522"/>
    </mc:Choice>
    <mc:Fallback>
      <p:transition spd="slow" advTm="12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FFAEB-AE9D-2E18-4607-3AFCCBCB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Fats vs Income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129832-A07F-F70C-C4B0-193452BF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Positive linear trend indicating normal good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Regression results stat significant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Adjusted R-Squared: 0.31</a:t>
            </a:r>
            <a:endParaRPr lang="en-US" sz="1600" b="0" i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P-Val: 0.001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AC9F21EA-716B-A2F4-C767-5D3CE0361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855" y="1115267"/>
            <a:ext cx="5619724" cy="4283039"/>
          </a:xfrm>
          <a:prstGeom prst="rect">
            <a:avLst/>
          </a:prstGeom>
        </p:spPr>
      </p:pic>
      <p:pic>
        <p:nvPicPr>
          <p:cNvPr id="20" name="Audio 19">
            <a:extLst>
              <a:ext uri="{FF2B5EF4-FFF2-40B4-BE49-F238E27FC236}">
                <a16:creationId xmlns:a16="http://schemas.microsoft.com/office/drawing/2014/main" id="{23865F64-081F-7991-9E10-16B5C32DC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8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592"/>
    </mc:Choice>
    <mc:Fallback>
      <p:transition spd="slow" advTm="1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FFAEB-AE9D-2E18-4607-3AFCCBCB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Protein vs Income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129832-A07F-F70C-C4B0-193452BF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Positive linear trend indicating normal good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Regression results stat significant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Adjusted R-Squared: 0.4</a:t>
            </a:r>
            <a:endParaRPr lang="en-US" sz="1600" b="0" i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P-Val: 0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ABD72A5F-F536-7A64-5447-14F337923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757" y="965147"/>
            <a:ext cx="5930329" cy="4437569"/>
          </a:xfrm>
          <a:prstGeom prst="rect">
            <a:avLst/>
          </a:prstGeo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38DCB1A0-F0F9-E016-37F7-5D73BF9B6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3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106"/>
    </mc:Choice>
    <mc:Fallback>
      <p:transition spd="slow" advTm="15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FFAEB-AE9D-2E18-4607-3AFCCBCB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Wine vs Income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129832-A07F-F70C-C4B0-193452BF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Positive linear trend indicating normal good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Regression results stat significant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Adjusted R-Squared: 0.61</a:t>
            </a:r>
            <a:endParaRPr lang="en-US" sz="1600" b="0" i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P-Val: 0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E206EB16-E048-A20C-3419-02D4CE377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057" y="914350"/>
            <a:ext cx="6135507" cy="4591100"/>
          </a:xfrm>
          <a:prstGeom prst="rect">
            <a:avLst/>
          </a:prstGeo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E33E9B60-4F36-A773-3C81-3F8EBDCBC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09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474"/>
    </mc:Choice>
    <mc:Fallback>
      <p:transition spd="slow" advTm="14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FFAEB-AE9D-2E18-4607-3AFCCBCB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READYMADE vs Income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129832-A07F-F70C-C4B0-193452BF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No trend observed. No evidence of an income effect.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Regression results stat insignificant</a:t>
            </a: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Adjusted R-Squared: -0.029</a:t>
            </a:r>
            <a:endParaRPr lang="en-US" sz="1600" b="0" i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P-Val: 0.723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429C1EBE-FAF9-D0B8-93C5-F9BFB21A7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55" y="965147"/>
            <a:ext cx="6670524" cy="4601817"/>
          </a:xfrm>
          <a:prstGeom prst="rect">
            <a:avLst/>
          </a:prstGeom>
        </p:spPr>
      </p:pic>
      <p:pic>
        <p:nvPicPr>
          <p:cNvPr id="29" name="Audio 28">
            <a:extLst>
              <a:ext uri="{FF2B5EF4-FFF2-40B4-BE49-F238E27FC236}">
                <a16:creationId xmlns:a16="http://schemas.microsoft.com/office/drawing/2014/main" id="{48E04871-7730-A10C-8FA0-9AA2DE007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4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373"/>
    </mc:Choice>
    <mc:Fallback>
      <p:transition spd="slow" advTm="16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E9D4-07B7-E563-70D9-C08A20914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67693"/>
            <a:ext cx="9923766" cy="1063256"/>
          </a:xfrm>
        </p:spPr>
        <p:txBody>
          <a:bodyPr anchor="t">
            <a:normAutofit/>
          </a:bodyPr>
          <a:lstStyle/>
          <a:p>
            <a:r>
              <a:rPr lang="en-US" sz="3600" dirty="0"/>
              <a:t>Discussion and Conclusions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85546A-3E97-CF16-4014-88907F7285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239733"/>
              </p:ext>
            </p:extLst>
          </p:nvPr>
        </p:nvGraphicFramePr>
        <p:xfrm>
          <a:off x="1134117" y="1007918"/>
          <a:ext cx="9923767" cy="31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Audio 16">
            <a:extLst>
              <a:ext uri="{FF2B5EF4-FFF2-40B4-BE49-F238E27FC236}">
                <a16:creationId xmlns:a16="http://schemas.microsoft.com/office/drawing/2014/main" id="{4A343C4A-C1BC-5906-1B6A-C06B9996D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9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13"/>
    </mc:Choice>
    <mc:Fallback>
      <p:transition spd="slow" advTm="54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BE8E-B1AA-C5D1-AC1E-55BC83C2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References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F4EB6-F33A-2DCC-A58B-BA7BBA500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44998" y="640080"/>
            <a:ext cx="9297380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ADDABDA5-A77A-00DA-32C1-8E211905C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3"/>
    </mc:Choice>
    <mc:Fallback>
      <p:transition spd="slow" advTm="4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E084-C0DE-B7D4-EEFB-04DE55E6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Purchase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FBF17-05F6-E547-53F1-3C5992746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098" y="4365523"/>
            <a:ext cx="4798140" cy="17930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b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</a:br>
            <a:endParaRPr lang="en-US" sz="2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4C4C583-C36F-218E-8EEA-450E3538F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99" y="1384160"/>
            <a:ext cx="5700540" cy="427540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6501851E-6E00-551A-7145-6CE7A6563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60"/>
    </mc:Choice>
    <mc:Fallback>
      <p:transition spd="slow" advTm="10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C73FD-E46E-50F9-21E5-A776BEC6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Literature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7E2C9-CA0E-2996-95B9-28A36EA9A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/>
          </a:bodyPr>
          <a:lstStyle/>
          <a:p>
            <a:r>
              <a:rPr lang="en-US" dirty="0"/>
              <a:t>Inferior and Normal Goods and income effects. Krugman and Wells (2018)</a:t>
            </a:r>
          </a:p>
          <a:p>
            <a:r>
              <a:rPr lang="en-US" dirty="0"/>
              <a:t>Seasonality of products can mirror Income effects. Scott (1995)</a:t>
            </a:r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F658FBDB-554E-2832-173C-B2C1402AE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3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86"/>
    </mc:Choice>
    <mc:Fallback>
      <p:transition spd="slow" advTm="40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Vegetables and fruits in a row">
            <a:extLst>
              <a:ext uri="{FF2B5EF4-FFF2-40B4-BE49-F238E27FC236}">
                <a16:creationId xmlns:a16="http://schemas.microsoft.com/office/drawing/2014/main" id="{043FD67C-4E15-3F49-8BE0-A842681E65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82A84-4A30-5E3E-43ED-93B4C343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1. Seasonality in Nutrient Types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C2B65BEA-625E-0F9B-CB94-C0FA80B3AE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05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4"/>
    </mc:Choice>
    <mc:Fallback>
      <p:transition spd="slow" advTm="6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CF24-8A8D-8E9E-1A4A-44765114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Seasonality by calories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E24A2BC5-BD39-26FE-9388-C1BC0CF71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43471" y="1115604"/>
            <a:ext cx="5913715" cy="4607432"/>
          </a:xfrm>
          <a:prstGeom prst="rect">
            <a:avLst/>
          </a:prstGeom>
        </p:spPr>
      </p:pic>
      <p:pic>
        <p:nvPicPr>
          <p:cNvPr id="35" name="Audio 34">
            <a:extLst>
              <a:ext uri="{FF2B5EF4-FFF2-40B4-BE49-F238E27FC236}">
                <a16:creationId xmlns:a16="http://schemas.microsoft.com/office/drawing/2014/main" id="{981BBFC8-486F-7F4D-382F-CF397F365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0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762"/>
    </mc:Choice>
    <mc:Fallback>
      <p:transition spd="slow" advTm="18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394D0-F224-0A93-4F88-8D3AD6D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Seasonality by Calories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of energy and energy&#10;&#10;Description automatically generated">
            <a:extLst>
              <a:ext uri="{FF2B5EF4-FFF2-40B4-BE49-F238E27FC236}">
                <a16:creationId xmlns:a16="http://schemas.microsoft.com/office/drawing/2014/main" id="{3690CF5F-5216-C80C-FB6E-83F43C6E0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48534" y="1115604"/>
            <a:ext cx="5903589" cy="4607432"/>
          </a:xfrm>
          <a:prstGeom prst="rect">
            <a:avLst/>
          </a:prstGeo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6EE0BC71-ED21-9B9E-B340-D1633DB36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7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784"/>
    </mc:Choice>
    <mc:Fallback>
      <p:transition spd="slow" advTm="14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39465-703A-8FD2-3587-CB9EE8D7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BFBFBF"/>
                </a:solidFill>
              </a:rPr>
              <a:t>ANOVA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E0EF-1341-E53E-9345-8FC31982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ANOVA uses the f-distribution to find differences in means separated by a category.</a:t>
            </a:r>
          </a:p>
          <a:p>
            <a:r>
              <a:rPr lang="en-US" dirty="0"/>
              <a:t>All three nutrient categories had at least one month where the mean calories purchased was different from the rest. </a:t>
            </a:r>
          </a:p>
          <a:p>
            <a:r>
              <a:rPr lang="en-US" dirty="0"/>
              <a:t>Fat – 70.7 </a:t>
            </a:r>
          </a:p>
          <a:p>
            <a:r>
              <a:rPr lang="en-US" dirty="0"/>
              <a:t>Carbs – 5.0</a:t>
            </a:r>
          </a:p>
          <a:p>
            <a:r>
              <a:rPr lang="en-US" dirty="0"/>
              <a:t>Protein – 8.6</a:t>
            </a:r>
          </a:p>
          <a:p>
            <a:endParaRPr lang="en-US" dirty="0"/>
          </a:p>
        </p:txBody>
      </p:sp>
      <p:pic>
        <p:nvPicPr>
          <p:cNvPr id="28" name="Audio 27">
            <a:extLst>
              <a:ext uri="{FF2B5EF4-FFF2-40B4-BE49-F238E27FC236}">
                <a16:creationId xmlns:a16="http://schemas.microsoft.com/office/drawing/2014/main" id="{9F39881E-0CB0-705F-24F2-FD4A51127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85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8282"/>
    </mc:Choice>
    <mc:Fallback>
      <p:transition spd="slow" advTm="38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sorted vegetables and fruits">
            <a:extLst>
              <a:ext uri="{FF2B5EF4-FFF2-40B4-BE49-F238E27FC236}">
                <a16:creationId xmlns:a16="http://schemas.microsoft.com/office/drawing/2014/main" id="{04064BFB-015A-2FDD-3815-77952C748A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8610" b="71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5199A-7315-555E-F5C9-E97D4DB4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Seasonality in the proportion of a nutrient </a:t>
            </a:r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001B494B-B34E-22C0-73F4-7D2994E9D6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9"/>
    </mc:Choice>
    <mc:Fallback>
      <p:transition spd="slow" advTm="7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1765</TotalTime>
  <Words>685</Words>
  <Application>Microsoft Macintosh PowerPoint</Application>
  <PresentationFormat>Widescreen</PresentationFormat>
  <Paragraphs>124</Paragraphs>
  <Slides>26</Slides>
  <Notes>18</Notes>
  <HiddenSlides>0</HiddenSlides>
  <MMClips>26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Century Gothic</vt:lpstr>
      <vt:lpstr>Menlo</vt:lpstr>
      <vt:lpstr>Mesh</vt:lpstr>
      <vt:lpstr>Income Effects on Food</vt:lpstr>
      <vt:lpstr>Purchase Data Notes</vt:lpstr>
      <vt:lpstr>Purchase Data</vt:lpstr>
      <vt:lpstr>Literature </vt:lpstr>
      <vt:lpstr>1. Seasonality in Nutrient Types</vt:lpstr>
      <vt:lpstr>Seasonality by calories</vt:lpstr>
      <vt:lpstr>Seasonality by Calories</vt:lpstr>
      <vt:lpstr>ANOVA </vt:lpstr>
      <vt:lpstr>Seasonality in the proportion of a nutrient </vt:lpstr>
      <vt:lpstr>Seasonality of the Proportion of Fat in a purchase </vt:lpstr>
      <vt:lpstr>Seasonality of the Proportion of Carbs in a purchase </vt:lpstr>
      <vt:lpstr>Seasonality of the Proportion of Protein in a purchase </vt:lpstr>
      <vt:lpstr>ANOVA</vt:lpstr>
      <vt:lpstr>2. Seasonality of food categories</vt:lpstr>
      <vt:lpstr>Wine</vt:lpstr>
      <vt:lpstr>Ready made Meals</vt:lpstr>
      <vt:lpstr>Potential Income effects? </vt:lpstr>
      <vt:lpstr>Income Data</vt:lpstr>
      <vt:lpstr>Additional Literature </vt:lpstr>
      <vt:lpstr>Carbs vs Income</vt:lpstr>
      <vt:lpstr>Fats vs Income </vt:lpstr>
      <vt:lpstr>Protein vs Income </vt:lpstr>
      <vt:lpstr>Wine vs Income </vt:lpstr>
      <vt:lpstr>READYMADE vs Income </vt:lpstr>
      <vt:lpstr>Discussion and 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Effects on Food</dc:title>
  <dc:creator>Luis Weekes</dc:creator>
  <cp:lastModifiedBy>Luis Weekes</cp:lastModifiedBy>
  <cp:revision>5</cp:revision>
  <dcterms:created xsi:type="dcterms:W3CDTF">2024-04-12T10:23:28Z</dcterms:created>
  <dcterms:modified xsi:type="dcterms:W3CDTF">2024-04-13T15:48:58Z</dcterms:modified>
</cp:coreProperties>
</file>